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c928f5f3e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9c928f5f3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9c928f5f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9c928f5f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9c928f5f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9c928f5f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9c928f5f3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9c928f5f3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9c928f5f3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9c928f5f3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9c928f5f3e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9c928f5f3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c928f5f3e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c928f5f3e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f58ff62da8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f58ff62da8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c928f5f3e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c928f5f3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9c928f5f3e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9c928f5f3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f58ff62da8_0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f58ff62da8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9c928f5f3e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9c928f5f3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994968f8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994968f8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994968f843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994968f843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f58ff62da8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f58ff62da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f58ff62da8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f58ff62da8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8246fb3d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8246fb3d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18246fb3d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18246fb3d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f58ff62da8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f58ff62da8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f58ff62da8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f58ff62da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9c928f5f3e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9c928f5f3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c928f5f3e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c928f5f3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pic>
        <p:nvPicPr>
          <p:cNvPr id="3" name="Grafik 2">
            <a:extLst>
              <a:ext uri="{FF2B5EF4-FFF2-40B4-BE49-F238E27FC236}">
                <a16:creationId xmlns:a16="http://schemas.microsoft.com/office/drawing/2014/main" id="{EA6A0FCF-7709-E6AA-4245-A94027573C44}"/>
              </a:ext>
            </a:extLst>
          </p:cNvPr>
          <p:cNvPicPr>
            <a:picLocks noChangeAspect="1"/>
          </p:cNvPicPr>
          <p:nvPr userDrawn="1"/>
        </p:nvPicPr>
        <p:blipFill>
          <a:blip r:embed="rId2"/>
          <a:stretch>
            <a:fillRect/>
          </a:stretch>
        </p:blipFill>
        <p:spPr>
          <a:xfrm>
            <a:off x="3381375" y="2438481"/>
            <a:ext cx="2381250" cy="23764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51" name="Google Shape;5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pic>
        <p:nvPicPr>
          <p:cNvPr id="3" name="Grafik 2">
            <a:extLst>
              <a:ext uri="{FF2B5EF4-FFF2-40B4-BE49-F238E27FC236}">
                <a16:creationId xmlns:a16="http://schemas.microsoft.com/office/drawing/2014/main" id="{DC6DE78D-3033-D966-7810-40C31408CCD1}"/>
              </a:ext>
            </a:extLst>
          </p:cNvPr>
          <p:cNvPicPr>
            <a:picLocks noChangeAspect="1"/>
          </p:cNvPicPr>
          <p:nvPr userDrawn="1"/>
        </p:nvPicPr>
        <p:blipFill>
          <a:blip r:embed="rId2"/>
          <a:stretch>
            <a:fillRect/>
          </a:stretch>
        </p:blipFill>
        <p:spPr>
          <a:xfrm>
            <a:off x="7233397" y="3008575"/>
            <a:ext cx="2139203" cy="213492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oeh.univie.ac.at/vertretung/referate/referat-fuer-barrierefreiheit" TargetMode="External"/><Relationship Id="rId3" Type="http://schemas.openxmlformats.org/officeDocument/2006/relationships/hyperlink" Target="https://strv-geschichte.univie.ac.at/news/" TargetMode="External"/><Relationship Id="rId7" Type="http://schemas.openxmlformats.org/officeDocument/2006/relationships/hyperlink" Target="https://www.oeh.univie.ac.at/vertretung/referate/oeh-office-antiracism-work-referat-fuer-antirassistische-arbeit"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oeh.univie.ac.at/vertretung/referate/frauenreferat" TargetMode="External"/><Relationship Id="rId5" Type="http://schemas.openxmlformats.org/officeDocument/2006/relationships/hyperlink" Target="https://www.oeh.univie.ac.at/vertretung/referate/sozialreferat" TargetMode="External"/><Relationship Id="rId10" Type="http://schemas.openxmlformats.org/officeDocument/2006/relationships/hyperlink" Target="https://www.studierendenberatung.at/" TargetMode="External"/><Relationship Id="rId4" Type="http://schemas.openxmlformats.org/officeDocument/2006/relationships/hyperlink" Target="https://www.oeh.univie.ac.at/beratungsangebot" TargetMode="External"/><Relationship Id="rId9" Type="http://schemas.openxmlformats.org/officeDocument/2006/relationships/hyperlink" Target="https://gleichbehandlung.univie.ac.a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rv-geschichte.univie.ac.at/beratung/anmeldung-zu-lehrveranstaltungen/"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studieren.univie.ac.at/anmeldung-zu-lehrveranstaltungenpruefunge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ctl.univie.ac.at/lehre-im-wintersemester/lv-modell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senat.univie.ac.at/fileadmin/user_upload/s_senat/konsolidierte_Bachelorcurricula/BA_Geschichte_Vers2019.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s://senat.univie.ac.at/curricularkommission/curricula/curricula-nach-spl-geordne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tudieren.univie.ac.at/anmeldung-zu-lehrveranstaltungenpruefungen/empfohlener-studienpfad/"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pl-geschichte.univie.ac.at/"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s://spl-geschichte.univie.ac.at/service-beratung-kontakt/studienservicestell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bibliothek.univie.ac.at/hauptbibliothek/" TargetMode="External"/><Relationship Id="rId7" Type="http://schemas.openxmlformats.org/officeDocument/2006/relationships/hyperlink" Target="https://bibliothek.univie.ac.at/fb-geschichtsforschun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bibliothek.univie.ac.at/fb-oeg-slawistik/" TargetMode="External"/><Relationship Id="rId5" Type="http://schemas.openxmlformats.org/officeDocument/2006/relationships/hyperlink" Target="https://bibliothek.univie.ac.at/fb-zeitgeschichte/" TargetMode="External"/><Relationship Id="rId4" Type="http://schemas.openxmlformats.org/officeDocument/2006/relationships/hyperlink" Target="https://bibliothek.univie.ac.at/fb-geschicht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ssc-philkultur.univie.ac.at/studium/zusatz-und-ergaenzungspruefungen/"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senat.univie.ac.at/fileadmin/user_upload/s_senat/konsolidiert_Lehramt/Allgemeines_Curriculum_BA_Lehramt.pdf"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s://senat.univie.ac.at/fileadmin/user_upload/s_senat/konsolidiert_Lehramt/Teilcurriculum_Geschichte__Sozialkunde_und_Politsche_Bildung_BA_Lehramt.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rv-geschichte.univie.ac.at/beratung/" TargetMode="External"/><Relationship Id="rId7" Type="http://schemas.openxmlformats.org/officeDocument/2006/relationships/hyperlink" Target="https://www.facebook.com/iggeschichteuniwie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strv-geschichte.univie.ac.at/news/" TargetMode="External"/><Relationship Id="rId5" Type="http://schemas.openxmlformats.org/officeDocument/2006/relationships/hyperlink" Target="https://jm01.univie.ac.at/BeratungStRVGeschichte" TargetMode="External"/><Relationship Id="rId4" Type="http://schemas.openxmlformats.org/officeDocument/2006/relationships/hyperlink" Target="mailto:strv.geschichte@oeh.univie.ac.a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trv-geschichte.univie.ac.at/taetigkeitsbericht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rv-geschichte.univie.ac.at/studienvertretung-die-basics/plenu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strv-geschichte.univie.ac.at/ig-geschicht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pl-geschichte.univie.ac.at/studium/peer-mentoring-geschicht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facebook.com/iggeschichteuniwien"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oeh.ac.at/die-bundesvertretung" TargetMode="External"/><Relationship Id="rId5" Type="http://schemas.openxmlformats.org/officeDocument/2006/relationships/hyperlink" Target="https://www.oeh.univie.ac.at/" TargetMode="External"/><Relationship Id="rId4" Type="http://schemas.openxmlformats.org/officeDocument/2006/relationships/hyperlink" Target="https://strv-geschichte.univie.ac.at/ne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199075" y="656675"/>
            <a:ext cx="8520600" cy="132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 sz="4000"/>
              <a:t>Infoveranstaltung </a:t>
            </a:r>
            <a:endParaRPr sz="4000"/>
          </a:p>
          <a:p>
            <a:pPr marL="0" lvl="0" indent="0" algn="ctr" rtl="0">
              <a:spcBef>
                <a:spcPts val="0"/>
              </a:spcBef>
              <a:spcAft>
                <a:spcPts val="0"/>
              </a:spcAft>
              <a:buNone/>
            </a:pPr>
            <a:r>
              <a:rPr lang="de" sz="4000"/>
              <a:t>Wintersemester 2022/23</a:t>
            </a:r>
            <a:endParaRPr sz="4000"/>
          </a:p>
        </p:txBody>
      </p:sp>
      <p:sp>
        <p:nvSpPr>
          <p:cNvPr id="59" name="Google Shape;59;p13"/>
          <p:cNvSpPr txBox="1">
            <a:spLocks noGrp="1"/>
          </p:cNvSpPr>
          <p:nvPr>
            <p:ph type="subTitle" idx="4294967295"/>
          </p:nvPr>
        </p:nvSpPr>
        <p:spPr>
          <a:xfrm>
            <a:off x="199350" y="2191475"/>
            <a:ext cx="8745300" cy="998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de" sz="2700"/>
              <a:t>Studienrichtungsvertretung / InstitutsGruppe Geschichte</a:t>
            </a:r>
            <a:endParaRPr sz="2700"/>
          </a:p>
        </p:txBody>
      </p:sp>
      <p:pic>
        <p:nvPicPr>
          <p:cNvPr id="60" name="Google Shape;60;p13"/>
          <p:cNvPicPr preferRelativeResize="0"/>
          <p:nvPr/>
        </p:nvPicPr>
        <p:blipFill>
          <a:blip r:embed="rId3">
            <a:alphaModFix/>
          </a:blip>
          <a:stretch>
            <a:fillRect/>
          </a:stretch>
        </p:blipFill>
        <p:spPr>
          <a:xfrm>
            <a:off x="3251513" y="2690825"/>
            <a:ext cx="2415724" cy="22847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Wo kann ich mit meinen Problemen hingehen?</a:t>
            </a:r>
            <a:endParaRPr/>
          </a:p>
        </p:txBody>
      </p:sp>
      <p:sp>
        <p:nvSpPr>
          <p:cNvPr id="116" name="Google Shape;116;p22"/>
          <p:cNvSpPr txBox="1">
            <a:spLocks noGrp="1"/>
          </p:cNvSpPr>
          <p:nvPr>
            <p:ph type="body" idx="1"/>
          </p:nvPr>
        </p:nvSpPr>
        <p:spPr>
          <a:xfrm>
            <a:off x="311700" y="1152475"/>
            <a:ext cx="38334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300"/>
              <a:t>Für studienbezogene Fragen: </a:t>
            </a:r>
            <a:r>
              <a:rPr lang="de" sz="1300" u="sng">
                <a:solidFill>
                  <a:schemeClr val="hlink"/>
                </a:solidFill>
                <a:hlinkClick r:id="rId3"/>
              </a:rPr>
              <a:t>Studienrichtungsvertretung Geschichte</a:t>
            </a:r>
            <a:endParaRPr sz="1300"/>
          </a:p>
          <a:p>
            <a:pPr marL="0" lvl="0" indent="0" algn="l" rtl="0">
              <a:spcBef>
                <a:spcPts val="1600"/>
              </a:spcBef>
              <a:spcAft>
                <a:spcPts val="0"/>
              </a:spcAft>
              <a:buNone/>
            </a:pPr>
            <a:r>
              <a:rPr lang="de" sz="1300"/>
              <a:t>Wenn du nicht weißt an wen du dich wenden musst:</a:t>
            </a:r>
            <a:br>
              <a:rPr lang="de" sz="1300"/>
            </a:br>
            <a:r>
              <a:rPr lang="de" sz="1300" u="sng">
                <a:solidFill>
                  <a:schemeClr val="hlink"/>
                </a:solidFill>
                <a:hlinkClick r:id="rId4"/>
              </a:rPr>
              <a:t>Die allgemeine Beratung der ÖH Uni Wien</a:t>
            </a:r>
            <a:br>
              <a:rPr lang="de" sz="1300"/>
            </a:br>
            <a:endParaRPr sz="1300"/>
          </a:p>
          <a:p>
            <a:pPr marL="0" lvl="0" indent="0" algn="l" rtl="0">
              <a:spcBef>
                <a:spcPts val="1600"/>
              </a:spcBef>
              <a:spcAft>
                <a:spcPts val="0"/>
              </a:spcAft>
              <a:buNone/>
            </a:pPr>
            <a:r>
              <a:rPr lang="de" sz="1300"/>
              <a:t>Für soziale Fragen (Beihilfen, Stipendien, etc.):</a:t>
            </a:r>
            <a:br>
              <a:rPr lang="de" sz="1300"/>
            </a:br>
            <a:r>
              <a:rPr lang="de" sz="1300" u="sng">
                <a:solidFill>
                  <a:schemeClr val="hlink"/>
                </a:solidFill>
                <a:hlinkClick r:id="rId5"/>
              </a:rPr>
              <a:t>das Sozialreferat der ÖH Uni Wien</a:t>
            </a:r>
            <a:br>
              <a:rPr lang="de" sz="1300" u="sng">
                <a:solidFill>
                  <a:schemeClr val="hlink"/>
                </a:solidFill>
                <a:hlinkClick r:id="rId5"/>
              </a:rPr>
            </a:br>
            <a:endParaRPr sz="1300"/>
          </a:p>
          <a:p>
            <a:pPr marL="0" lvl="0" indent="0" algn="l" rtl="0">
              <a:spcBef>
                <a:spcPts val="1600"/>
              </a:spcBef>
              <a:spcAft>
                <a:spcPts val="0"/>
              </a:spcAft>
              <a:buNone/>
            </a:pPr>
            <a:r>
              <a:rPr lang="de" sz="1300"/>
              <a:t>Für Feministische Themen und bei Sexismus:</a:t>
            </a:r>
            <a:br>
              <a:rPr lang="de" sz="1300"/>
            </a:br>
            <a:r>
              <a:rPr lang="de" sz="1300" u="sng">
                <a:solidFill>
                  <a:schemeClr val="hlink"/>
                </a:solidFill>
                <a:hlinkClick r:id="rId6"/>
              </a:rPr>
              <a:t>das Frauen*referat der ÖH Uni Wien</a:t>
            </a:r>
            <a:br>
              <a:rPr lang="de" sz="1100"/>
            </a:br>
            <a:endParaRPr sz="1100"/>
          </a:p>
          <a:p>
            <a:pPr marL="0" lvl="0" indent="0" algn="l" rtl="0">
              <a:spcBef>
                <a:spcPts val="1600"/>
              </a:spcBef>
              <a:spcAft>
                <a:spcPts val="1600"/>
              </a:spcAft>
              <a:buNone/>
            </a:pPr>
            <a:br>
              <a:rPr lang="de"/>
            </a:br>
            <a:endParaRPr/>
          </a:p>
        </p:txBody>
      </p:sp>
      <p:sp>
        <p:nvSpPr>
          <p:cNvPr id="117" name="Google Shape;117;p22"/>
          <p:cNvSpPr txBox="1"/>
          <p:nvPr/>
        </p:nvSpPr>
        <p:spPr>
          <a:xfrm>
            <a:off x="4475100" y="1178850"/>
            <a:ext cx="4078800" cy="3599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de" sz="1300" dirty="0">
                <a:solidFill>
                  <a:schemeClr val="dk2"/>
                </a:solidFill>
              </a:rPr>
              <a:t>Auskünfte für Studierende aus Drittländern bzw. bei Rassismus:</a:t>
            </a:r>
            <a:br>
              <a:rPr lang="de" sz="1300" dirty="0">
                <a:solidFill>
                  <a:schemeClr val="dk2"/>
                </a:solidFill>
              </a:rPr>
            </a:br>
            <a:r>
              <a:rPr lang="de" sz="1300" u="sng" dirty="0">
                <a:solidFill>
                  <a:schemeClr val="hlink"/>
                </a:solidFill>
                <a:hlinkClick r:id="rId7"/>
              </a:rPr>
              <a:t>das Referat für Antirassistische Arbeit</a:t>
            </a:r>
            <a:endParaRPr sz="1300" dirty="0">
              <a:solidFill>
                <a:schemeClr val="dk2"/>
              </a:solidFill>
            </a:endParaRPr>
          </a:p>
          <a:p>
            <a:pPr marL="0" lvl="0" indent="0" algn="l" rtl="0">
              <a:lnSpc>
                <a:spcPct val="115000"/>
              </a:lnSpc>
              <a:spcBef>
                <a:spcPts val="1600"/>
              </a:spcBef>
              <a:spcAft>
                <a:spcPts val="0"/>
              </a:spcAft>
              <a:buClr>
                <a:schemeClr val="dk1"/>
              </a:buClr>
              <a:buSzPts val="1100"/>
              <a:buFont typeface="Arial"/>
              <a:buNone/>
            </a:pPr>
            <a:r>
              <a:rPr lang="de" sz="1300" dirty="0">
                <a:solidFill>
                  <a:schemeClr val="dk2"/>
                </a:solidFill>
              </a:rPr>
              <a:t>Auskünfte für behinderte Studierende:</a:t>
            </a:r>
            <a:br>
              <a:rPr lang="de" sz="1300" dirty="0">
                <a:solidFill>
                  <a:schemeClr val="dk2"/>
                </a:solidFill>
              </a:rPr>
            </a:br>
            <a:r>
              <a:rPr lang="de" sz="1300" u="sng" dirty="0">
                <a:solidFill>
                  <a:schemeClr val="hlink"/>
                </a:solidFill>
                <a:hlinkClick r:id="rId8"/>
              </a:rPr>
              <a:t>das Referat für Barriefreiheit</a:t>
            </a:r>
            <a:endParaRPr sz="1300" dirty="0">
              <a:solidFill>
                <a:schemeClr val="dk2"/>
              </a:solidFill>
            </a:endParaRPr>
          </a:p>
          <a:p>
            <a:pPr marL="0" lvl="0" indent="0" algn="l" rtl="0">
              <a:lnSpc>
                <a:spcPct val="115000"/>
              </a:lnSpc>
              <a:spcBef>
                <a:spcPts val="1600"/>
              </a:spcBef>
              <a:spcAft>
                <a:spcPts val="0"/>
              </a:spcAft>
              <a:buNone/>
            </a:pPr>
            <a:r>
              <a:rPr lang="de" sz="1300" dirty="0">
                <a:solidFill>
                  <a:schemeClr val="dk2"/>
                </a:solidFill>
              </a:rPr>
              <a:t>Für alles oben genannte:</a:t>
            </a:r>
            <a:br>
              <a:rPr lang="de" sz="1300" dirty="0">
                <a:solidFill>
                  <a:schemeClr val="dk2"/>
                </a:solidFill>
              </a:rPr>
            </a:br>
            <a:r>
              <a:rPr lang="de" sz="1300" u="sng" dirty="0">
                <a:solidFill>
                  <a:schemeClr val="hlink"/>
                </a:solidFill>
                <a:hlinkClick r:id="rId9"/>
              </a:rPr>
              <a:t>Die Gleichbehandlungsstelle der Uni Wien</a:t>
            </a:r>
            <a:endParaRPr sz="1300" dirty="0">
              <a:solidFill>
                <a:schemeClr val="dk2"/>
              </a:solidFill>
            </a:endParaRPr>
          </a:p>
          <a:p>
            <a:pPr marL="0" lvl="0" indent="0" algn="l" rtl="0">
              <a:lnSpc>
                <a:spcPct val="115000"/>
              </a:lnSpc>
              <a:spcBef>
                <a:spcPts val="1600"/>
              </a:spcBef>
              <a:spcAft>
                <a:spcPts val="1600"/>
              </a:spcAft>
              <a:buNone/>
            </a:pPr>
            <a:r>
              <a:rPr lang="de" sz="1300" dirty="0"/>
              <a:t>Psychologische Hilfe und Unterstützung </a:t>
            </a:r>
            <a:br>
              <a:rPr lang="de" sz="1300" dirty="0"/>
            </a:br>
            <a:r>
              <a:rPr lang="de" sz="1300" dirty="0"/>
              <a:t>für Studierende und Hochschul-</a:t>
            </a:r>
            <a:br>
              <a:rPr lang="de" sz="1300" dirty="0"/>
            </a:br>
            <a:r>
              <a:rPr lang="de" sz="1300" dirty="0"/>
              <a:t>angehörige zur aktuellen </a:t>
            </a:r>
            <a:br>
              <a:rPr lang="de" sz="1300" dirty="0"/>
            </a:br>
            <a:r>
              <a:rPr lang="de" sz="1300" dirty="0"/>
              <a:t>Krisensituation:</a:t>
            </a:r>
            <a:br>
              <a:rPr lang="de" sz="1300" dirty="0"/>
            </a:br>
            <a:r>
              <a:rPr lang="de" sz="1300" u="sng" dirty="0">
                <a:solidFill>
                  <a:schemeClr val="hlink"/>
                </a:solidFill>
                <a:hlinkClick r:id="rId10"/>
              </a:rPr>
              <a:t>Studierendenberatung</a:t>
            </a:r>
            <a:endParaRPr sz="1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Wie meldet eins sich für Lehrveranstaltungen an?</a:t>
            </a:r>
            <a:endParaRPr/>
          </a:p>
        </p:txBody>
      </p:sp>
      <p:sp>
        <p:nvSpPr>
          <p:cNvPr id="123" name="Google Shape;12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Hier unser bebilderte Guide zum Anmeldeverfahren:</a:t>
            </a:r>
            <a:endParaRPr/>
          </a:p>
          <a:p>
            <a:pPr marL="0" lvl="0" indent="0" algn="l" rtl="0">
              <a:spcBef>
                <a:spcPts val="1600"/>
              </a:spcBef>
              <a:spcAft>
                <a:spcPts val="0"/>
              </a:spcAft>
              <a:buNone/>
            </a:pPr>
            <a:r>
              <a:rPr lang="de" u="sng">
                <a:solidFill>
                  <a:schemeClr val="hlink"/>
                </a:solidFill>
                <a:hlinkClick r:id="rId3"/>
              </a:rPr>
              <a:t>https://strv-geschichte.univie.ac.at/beratung/anmeldung-zu-lehrveranstaltungen/</a:t>
            </a:r>
            <a:endParaRPr/>
          </a:p>
          <a:p>
            <a:pPr marL="0" lvl="0" indent="0" algn="l" rtl="0">
              <a:spcBef>
                <a:spcPts val="1600"/>
              </a:spcBef>
              <a:spcAft>
                <a:spcPts val="0"/>
              </a:spcAft>
              <a:buNone/>
            </a:pPr>
            <a:endParaRPr/>
          </a:p>
          <a:p>
            <a:pPr marL="0" lvl="0" indent="0" algn="l" rtl="0">
              <a:spcBef>
                <a:spcPts val="1600"/>
              </a:spcBef>
              <a:spcAft>
                <a:spcPts val="0"/>
              </a:spcAft>
              <a:buNone/>
            </a:pPr>
            <a:r>
              <a:rPr lang="de"/>
              <a:t>Hier die offizielle Seite zum Anmeldungssystem der Uni Wien:</a:t>
            </a:r>
            <a:endParaRPr/>
          </a:p>
          <a:p>
            <a:pPr marL="0" lvl="0" indent="0" algn="l" rtl="0">
              <a:spcBef>
                <a:spcPts val="1600"/>
              </a:spcBef>
              <a:spcAft>
                <a:spcPts val="0"/>
              </a:spcAft>
              <a:buNone/>
            </a:pPr>
            <a:r>
              <a:rPr lang="de" u="sng">
                <a:solidFill>
                  <a:schemeClr val="hlink"/>
                </a:solidFill>
                <a:hlinkClick r:id="rId4"/>
              </a:rPr>
              <a:t>https://studieren.univie.ac.at/anmeldung-zu-lehrveranstaltungenpruefungen/</a:t>
            </a:r>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Was mache ich wenn ich nicht in eine Veranstaltung rein komme?</a:t>
            </a:r>
            <a:endParaRPr/>
          </a:p>
          <a:p>
            <a:pPr marL="0" lvl="0" indent="0" algn="l" rtl="0">
              <a:spcBef>
                <a:spcPts val="0"/>
              </a:spcBef>
              <a:spcAft>
                <a:spcPts val="0"/>
              </a:spcAft>
              <a:buNone/>
            </a:pPr>
            <a:endParaRPr/>
          </a:p>
        </p:txBody>
      </p:sp>
      <p:sp>
        <p:nvSpPr>
          <p:cNvPr id="129" name="Google Shape;129;p24"/>
          <p:cNvSpPr txBox="1">
            <a:spLocks noGrp="1"/>
          </p:cNvSpPr>
          <p:nvPr>
            <p:ph type="body" idx="1"/>
          </p:nvPr>
        </p:nvSpPr>
        <p:spPr>
          <a:xfrm>
            <a:off x="311700" y="1578625"/>
            <a:ext cx="8520600" cy="299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Online Termine: Schickt ein </a:t>
            </a:r>
            <a:r>
              <a:rPr lang="de" b="1"/>
              <a:t>Mail</a:t>
            </a:r>
            <a:r>
              <a:rPr lang="de"/>
              <a:t> an die Lehrende* der jeweiligen Veranstaltung und bittet sie auch ohne Anmeldung kommen zu dürfen um einen etwaigen, übrig gebliebenen Platz übernehmen zu dürfen</a:t>
            </a:r>
            <a:endParaRPr/>
          </a:p>
          <a:p>
            <a:pPr marL="0" lvl="0" indent="0" algn="l" rtl="0">
              <a:spcBef>
                <a:spcPts val="1600"/>
              </a:spcBef>
              <a:spcAft>
                <a:spcPts val="0"/>
              </a:spcAft>
              <a:buNone/>
            </a:pPr>
            <a:endParaRPr/>
          </a:p>
          <a:p>
            <a:pPr marL="0" lvl="0" indent="0" algn="l" rtl="0">
              <a:spcBef>
                <a:spcPts val="1600"/>
              </a:spcBef>
              <a:spcAft>
                <a:spcPts val="1600"/>
              </a:spcAft>
              <a:buNone/>
            </a:pPr>
            <a:r>
              <a:rPr lang="de"/>
              <a:t>Präsenz: </a:t>
            </a:r>
            <a:r>
              <a:rPr lang="de" b="1"/>
              <a:t>persönlich </a:t>
            </a:r>
            <a:r>
              <a:rPr lang="de"/>
              <a:t>zum Termin zu kommen </a:t>
            </a:r>
            <a:br>
              <a:rPr lang="de"/>
            </a:br>
            <a:r>
              <a:rPr lang="de"/>
              <a:t>und einen freien Platz einnehmen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800" b="1"/>
              <a:t>Was bedeuten die Kürzel (VO, UE, PS, SE, STEOP) im Vorlesungsverzeichnis, wie unterscheiden sich die Veranstaltungstypen und was sind “prüfungsimmanente” Veranstaltungen?</a:t>
            </a:r>
            <a:endParaRPr sz="1800" b="1"/>
          </a:p>
          <a:p>
            <a:pPr marL="0" lvl="0" indent="0" algn="l" rtl="0">
              <a:spcBef>
                <a:spcPts val="0"/>
              </a:spcBef>
              <a:spcAft>
                <a:spcPts val="0"/>
              </a:spcAft>
              <a:buNone/>
            </a:pPr>
            <a:endParaRPr/>
          </a:p>
        </p:txBody>
      </p:sp>
      <p:sp>
        <p:nvSpPr>
          <p:cNvPr id="135" name="Google Shape;135;p25"/>
          <p:cNvSpPr txBox="1">
            <a:spLocks noGrp="1"/>
          </p:cNvSpPr>
          <p:nvPr>
            <p:ph type="body" idx="1"/>
          </p:nvPr>
        </p:nvSpPr>
        <p:spPr>
          <a:xfrm>
            <a:off x="311700" y="1422975"/>
            <a:ext cx="8520600" cy="3146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de"/>
              <a:t>VO: Vorlesung, derzeit hauptsächlich online, keine Anwesenheitspflicht,</a:t>
            </a:r>
            <a:br>
              <a:rPr lang="de"/>
            </a:br>
            <a:r>
              <a:rPr lang="de"/>
              <a:t>5 ECTS</a:t>
            </a:r>
            <a:endParaRPr/>
          </a:p>
          <a:p>
            <a:pPr marL="457200" lvl="0" indent="-342900" algn="l" rtl="0">
              <a:spcBef>
                <a:spcPts val="0"/>
              </a:spcBef>
              <a:spcAft>
                <a:spcPts val="0"/>
              </a:spcAft>
              <a:buSzPts val="1800"/>
              <a:buChar char="●"/>
            </a:pPr>
            <a:r>
              <a:rPr lang="de"/>
              <a:t>“prüfungsimmanente Lehrveranstaltung” (PI): Veranstaltung mit Anwesenheitspflicht, 2x unentschuldigt fehlen ist erlaubt</a:t>
            </a:r>
            <a:endParaRPr/>
          </a:p>
          <a:p>
            <a:pPr marL="457200" lvl="0" indent="-342900" algn="l" rtl="0">
              <a:spcBef>
                <a:spcPts val="0"/>
              </a:spcBef>
              <a:spcAft>
                <a:spcPts val="0"/>
              </a:spcAft>
              <a:buSzPts val="1800"/>
              <a:buChar char="●"/>
            </a:pPr>
            <a:r>
              <a:rPr lang="de"/>
              <a:t>STEOP: Studieneingangs und Orientierungsphase, verpflichtendes Modul das vor allen anderen Modulen gemacht werden muss</a:t>
            </a:r>
            <a:endParaRPr/>
          </a:p>
          <a:p>
            <a:pPr marL="457200" lvl="0" indent="-342900" algn="l" rtl="0">
              <a:spcBef>
                <a:spcPts val="0"/>
              </a:spcBef>
              <a:spcAft>
                <a:spcPts val="0"/>
              </a:spcAft>
              <a:buSzPts val="1800"/>
              <a:buChar char="●"/>
            </a:pPr>
            <a:r>
              <a:rPr lang="de"/>
              <a:t>UE: Übung, PI, 4-5 ECTS</a:t>
            </a:r>
            <a:endParaRPr/>
          </a:p>
          <a:p>
            <a:pPr marL="457200" lvl="0" indent="-342900" algn="l" rtl="0">
              <a:spcBef>
                <a:spcPts val="0"/>
              </a:spcBef>
              <a:spcAft>
                <a:spcPts val="0"/>
              </a:spcAft>
              <a:buSzPts val="1800"/>
              <a:buChar char="●"/>
            </a:pPr>
            <a:r>
              <a:rPr lang="de"/>
              <a:t>GR: Guided Reading, PI, 5 ECTS</a:t>
            </a:r>
            <a:endParaRPr/>
          </a:p>
          <a:p>
            <a:pPr marL="457200" lvl="0" indent="-342900" algn="l" rtl="0">
              <a:spcBef>
                <a:spcPts val="0"/>
              </a:spcBef>
              <a:spcAft>
                <a:spcPts val="0"/>
              </a:spcAft>
              <a:buSzPts val="1800"/>
              <a:buChar char="●"/>
            </a:pPr>
            <a:r>
              <a:rPr lang="de"/>
              <a:t>PS: Proseminar, PI, 5 ECTS</a:t>
            </a:r>
            <a:endParaRPr/>
          </a:p>
          <a:p>
            <a:pPr marL="457200" lvl="0" indent="-342900" algn="l" rtl="0">
              <a:spcBef>
                <a:spcPts val="0"/>
              </a:spcBef>
              <a:spcAft>
                <a:spcPts val="0"/>
              </a:spcAft>
              <a:buSzPts val="1800"/>
              <a:buChar char="●"/>
            </a:pPr>
            <a:r>
              <a:rPr lang="de"/>
              <a:t>SE: Seminar, 10 ECTS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Was bedeutet hybride oder online Lehre?</a:t>
            </a:r>
            <a:endParaRPr/>
          </a:p>
        </p:txBody>
      </p:sp>
      <p:sp>
        <p:nvSpPr>
          <p:cNvPr id="141" name="Google Shape;141;p26"/>
          <p:cNvSpPr txBox="1">
            <a:spLocks noGrp="1"/>
          </p:cNvSpPr>
          <p:nvPr>
            <p:ph type="body" idx="1"/>
          </p:nvPr>
        </p:nvSpPr>
        <p:spPr>
          <a:xfrm>
            <a:off x="311700" y="1152475"/>
            <a:ext cx="8520600" cy="298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Hybrid: Kombination von digitaler Lehre und Vor-Ort-Lehre</a:t>
            </a:r>
            <a:endParaRPr/>
          </a:p>
          <a:p>
            <a:pPr marL="0" lvl="0" indent="0" algn="l" rtl="0">
              <a:spcBef>
                <a:spcPts val="1600"/>
              </a:spcBef>
              <a:spcAft>
                <a:spcPts val="0"/>
              </a:spcAft>
              <a:buNone/>
            </a:pPr>
            <a:r>
              <a:rPr lang="de"/>
              <a:t>Online: digitale Lehre die vollständig online passiert</a:t>
            </a:r>
            <a:endParaRPr/>
          </a:p>
          <a:p>
            <a:pPr marL="0" lvl="0" indent="0" algn="l" rtl="0">
              <a:spcBef>
                <a:spcPts val="1600"/>
              </a:spcBef>
              <a:spcAft>
                <a:spcPts val="0"/>
              </a:spcAft>
              <a:buNone/>
            </a:pPr>
            <a:r>
              <a:rPr lang="de"/>
              <a:t>Wenn nicht explizit online dabeisteht, findet die Veranstaltung im angegebenen Raum statt</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Clr>
                <a:schemeClr val="dk1"/>
              </a:buClr>
              <a:buSzPts val="1100"/>
              <a:buFont typeface="Arial"/>
              <a:buNone/>
            </a:pPr>
            <a:r>
              <a:rPr lang="de" sz="1500"/>
              <a:t>Quelle: </a:t>
            </a:r>
            <a:r>
              <a:rPr lang="de" sz="1500" u="sng">
                <a:solidFill>
                  <a:schemeClr val="accent5"/>
                </a:solidFill>
                <a:hlinkClick r:id="rId3">
                  <a:extLst>
                    <a:ext uri="{A12FA001-AC4F-418D-AE19-62706E023703}">
                      <ahyp:hlinkClr xmlns:ahyp="http://schemas.microsoft.com/office/drawing/2018/hyperlinkcolor" val="tx"/>
                    </a:ext>
                  </a:extLst>
                </a:hlinkClick>
              </a:rPr>
              <a:t>https://ctl.univie.ac.at/lehre-im-wintersemester/lv-modelle/</a:t>
            </a:r>
            <a:endParaRPr sz="1500"/>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Was ist ein Curriculum? </a:t>
            </a:r>
            <a:endParaRPr/>
          </a:p>
        </p:txBody>
      </p:sp>
      <p:sp>
        <p:nvSpPr>
          <p:cNvPr id="147" name="Google Shape;147;p27"/>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Das Curriculum gibt die Inhalte und Voraussetzungen des Studiums vor, diese werden dann im Vorlesungsverzeichnis umgesetzt.</a:t>
            </a:r>
            <a:endParaRPr/>
          </a:p>
          <a:p>
            <a:pPr marL="0" lvl="0" indent="0" algn="l" rtl="0">
              <a:spcBef>
                <a:spcPts val="1600"/>
              </a:spcBef>
              <a:spcAft>
                <a:spcPts val="0"/>
              </a:spcAft>
              <a:buNone/>
            </a:pPr>
            <a:r>
              <a:rPr lang="de"/>
              <a:t>Curriculum BA (2019): </a:t>
            </a:r>
            <a:r>
              <a:rPr lang="de" u="sng">
                <a:solidFill>
                  <a:schemeClr val="hlink"/>
                </a:solidFill>
                <a:hlinkClick r:id="rId3"/>
              </a:rPr>
              <a:t>https://senat.univie.ac.at/fileadmin/user_upload/s_senat/konsolidierte_Bachelorcurricula/BA_Geschichte_Vers2019.pdf</a:t>
            </a:r>
            <a:endParaRPr/>
          </a:p>
          <a:p>
            <a:pPr marL="0" lvl="0" indent="0" algn="l" rtl="0">
              <a:spcBef>
                <a:spcPts val="1600"/>
              </a:spcBef>
              <a:spcAft>
                <a:spcPts val="0"/>
              </a:spcAft>
              <a:buNone/>
            </a:pPr>
            <a:r>
              <a:rPr lang="de"/>
              <a:t>Seite des Senats mit allen Curricula der Uni Wien, unter SPL7 die der Geschichte: </a:t>
            </a:r>
            <a:r>
              <a:rPr lang="de" u="sng">
                <a:solidFill>
                  <a:schemeClr val="hlink"/>
                </a:solidFill>
                <a:hlinkClick r:id="rId4"/>
              </a:rPr>
              <a:t>https://senat.univie.ac.at/curricularkommission/curricula/</a:t>
            </a:r>
            <a:br>
              <a:rPr lang="de" u="sng">
                <a:solidFill>
                  <a:schemeClr val="hlink"/>
                </a:solidFill>
                <a:hlinkClick r:id="rId4"/>
              </a:rPr>
            </a:br>
            <a:r>
              <a:rPr lang="de" u="sng">
                <a:solidFill>
                  <a:schemeClr val="hlink"/>
                </a:solidFill>
                <a:hlinkClick r:id="rId4"/>
              </a:rPr>
              <a:t>curricula-nach-spl-geordnet/</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Was ist der empfohlene Studienpfad und wo finde ich ihn?</a:t>
            </a:r>
            <a:endParaRPr/>
          </a:p>
          <a:p>
            <a:pPr marL="0" lvl="0" indent="0" algn="l" rtl="0">
              <a:spcBef>
                <a:spcPts val="0"/>
              </a:spcBef>
              <a:spcAft>
                <a:spcPts val="0"/>
              </a:spcAft>
              <a:buNone/>
            </a:pPr>
            <a:endParaRPr/>
          </a:p>
        </p:txBody>
      </p:sp>
      <p:sp>
        <p:nvSpPr>
          <p:cNvPr id="153" name="Google Shape;153;p28"/>
          <p:cNvSpPr txBox="1">
            <a:spLocks noGrp="1"/>
          </p:cNvSpPr>
          <p:nvPr>
            <p:ph type="body" idx="1"/>
          </p:nvPr>
        </p:nvSpPr>
        <p:spPr>
          <a:xfrm>
            <a:off x="311700" y="1400750"/>
            <a:ext cx="8520600" cy="316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Der empfohlene Studienpfad ist im Anhang eures Curriculums zu finden. Er hat zum Ziel einen möglichst schnellen Studienfortschritt zu garantieren. Ab diesem Semester wird er auch als Grundlage für die Vergabe von prüfungsimmanenten Lehrveranstaltung verwendet:</a:t>
            </a:r>
            <a:br>
              <a:rPr lang="de"/>
            </a:br>
            <a:br>
              <a:rPr lang="de"/>
            </a:br>
            <a:r>
              <a:rPr lang="de" u="sng">
                <a:solidFill>
                  <a:schemeClr val="hlink"/>
                </a:solidFill>
                <a:hlinkClick r:id="rId3"/>
              </a:rPr>
              <a:t>https://studieren.univie.ac.at/anmeldung-zu-lehrveranstaltungenpruefungen/empfohlener-studienpfad/</a:t>
            </a:r>
            <a:endParaRPr/>
          </a:p>
          <a:p>
            <a:pPr marL="0" lvl="0" indent="0" algn="l" rtl="0">
              <a:spcBef>
                <a:spcPts val="1600"/>
              </a:spcBef>
              <a:spcAft>
                <a:spcPts val="1600"/>
              </a:spcAft>
              <a:buNone/>
            </a:pPr>
            <a:r>
              <a:rPr lang="de"/>
              <a:t>Achtung: “Im Verlauf des Studiums ist mindestens eine </a:t>
            </a:r>
            <a:br>
              <a:rPr lang="de"/>
            </a:br>
            <a:r>
              <a:rPr lang="de"/>
              <a:t>Lehrveranstaltung zu einem frauen- und geschlechter-</a:t>
            </a:r>
            <a:br>
              <a:rPr lang="de"/>
            </a:br>
            <a:r>
              <a:rPr lang="de"/>
              <a:t>geschichtlichen Thema zu absolvieren.”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Erweiterungscurricula</a:t>
            </a:r>
            <a:endParaRPr dirty="0"/>
          </a:p>
        </p:txBody>
      </p:sp>
      <p:sp>
        <p:nvSpPr>
          <p:cNvPr id="159" name="Google Shape;159;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60 ETCS</a:t>
            </a:r>
            <a:endParaRPr/>
          </a:p>
          <a:p>
            <a:pPr marL="0" lvl="0" indent="0" algn="l" rtl="0">
              <a:spcBef>
                <a:spcPts val="1600"/>
              </a:spcBef>
              <a:spcAft>
                <a:spcPts val="0"/>
              </a:spcAft>
              <a:buNone/>
            </a:pPr>
            <a:r>
              <a:rPr lang="de"/>
              <a:t>Belegt werden können Zusätzliche Wahlmodule (ZWM)</a:t>
            </a:r>
            <a:endParaRPr/>
          </a:p>
          <a:p>
            <a:pPr marL="0" lvl="0" indent="0" algn="l" rtl="0">
              <a:spcBef>
                <a:spcPts val="1600"/>
              </a:spcBef>
              <a:spcAft>
                <a:spcPts val="0"/>
              </a:spcAft>
              <a:buNone/>
            </a:pPr>
            <a:r>
              <a:rPr lang="de" b="1"/>
              <a:t>oder </a:t>
            </a:r>
            <a:r>
              <a:rPr lang="de"/>
              <a:t>Erweiterungscurricula (EC) von allen Studien der Uni Wien</a:t>
            </a:r>
            <a:endParaRPr/>
          </a:p>
          <a:p>
            <a:pPr marL="0" lvl="0" indent="0" algn="l" rtl="0">
              <a:spcBef>
                <a:spcPts val="1600"/>
              </a:spcBef>
              <a:spcAft>
                <a:spcPts val="0"/>
              </a:spcAft>
              <a:buNone/>
            </a:pPr>
            <a:r>
              <a:rPr lang="de"/>
              <a:t>Im Modul Alternative Erweiterungen können alle Prüfungsleistungen der Uni Wien und die meisten anderer Unis im Umfang von 14 ECTS angerechnet werden</a:t>
            </a:r>
            <a:endParaRPr/>
          </a:p>
          <a:p>
            <a:pPr marL="0" lvl="0" indent="0" algn="l" rtl="0">
              <a:spcBef>
                <a:spcPts val="1600"/>
              </a:spcBef>
              <a:spcAft>
                <a:spcPts val="1600"/>
              </a:spcAft>
              <a:buNone/>
            </a:pPr>
            <a:r>
              <a:rPr lang="de"/>
              <a:t>Wichtig: Solltet ihr den </a:t>
            </a:r>
            <a:r>
              <a:rPr lang="de" b="1"/>
              <a:t>MA - Zeitgeschichte und Medien</a:t>
            </a:r>
            <a:r>
              <a:rPr lang="de"/>
              <a:t> belegen</a:t>
            </a:r>
            <a:br>
              <a:rPr lang="de"/>
            </a:br>
            <a:r>
              <a:rPr lang="de"/>
              <a:t>wollen bitte unbedingt das EC machen! Dieses ist </a:t>
            </a:r>
            <a:br>
              <a:rPr lang="de"/>
            </a:br>
            <a:r>
              <a:rPr lang="de"/>
              <a:t>Zulassungsvoraussetzung!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Was ist eine Studienprogrammleitung und was ist die Studienservicestelle?</a:t>
            </a:r>
            <a:endParaRPr/>
          </a:p>
          <a:p>
            <a:pPr marL="0" lvl="0" indent="0" algn="l" rtl="0">
              <a:spcBef>
                <a:spcPts val="0"/>
              </a:spcBef>
              <a:spcAft>
                <a:spcPts val="0"/>
              </a:spcAft>
              <a:buNone/>
            </a:pPr>
            <a:endParaRPr/>
          </a:p>
        </p:txBody>
      </p:sp>
      <p:sp>
        <p:nvSpPr>
          <p:cNvPr id="165" name="Google Shape;165;p30"/>
          <p:cNvSpPr txBox="1">
            <a:spLocks noGrp="1"/>
          </p:cNvSpPr>
          <p:nvPr>
            <p:ph type="body" idx="1"/>
          </p:nvPr>
        </p:nvSpPr>
        <p:spPr>
          <a:xfrm>
            <a:off x="311700" y="1371100"/>
            <a:ext cx="8520600" cy="319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Die Studienprogrammleitung ist die verantwortliche Stelle, die für die Verwaltung der Lehre zuständig ist. Sie setzt im Grunde das Curriculum in das Vorlesungsverzeichnis (VZ) um. Die Studienrichtung Geschichte ist die 7. im VZ deshalb SPL 7.</a:t>
            </a:r>
            <a:br>
              <a:rPr lang="de"/>
            </a:br>
            <a:r>
              <a:rPr lang="de" u="sng">
                <a:solidFill>
                  <a:schemeClr val="hlink"/>
                </a:solidFill>
                <a:hlinkClick r:id="rId3"/>
              </a:rPr>
              <a:t>https://spl-geschichte.univie.ac.at/</a:t>
            </a:r>
            <a:endParaRPr/>
          </a:p>
          <a:p>
            <a:pPr marL="0" lvl="0" indent="0" algn="l" rtl="0">
              <a:spcBef>
                <a:spcPts val="1600"/>
              </a:spcBef>
              <a:spcAft>
                <a:spcPts val="0"/>
              </a:spcAft>
              <a:buNone/>
            </a:pPr>
            <a:r>
              <a:rPr lang="de"/>
              <a:t>Die Studienservicestelle ist quasi das Sekretariat der SPL und zuständig für Anrechnungen, Studienplanauskunft, Erasmus.</a:t>
            </a:r>
            <a:endParaRPr/>
          </a:p>
          <a:p>
            <a:pPr marL="0" lvl="0" indent="0" algn="l" rtl="0">
              <a:spcBef>
                <a:spcPts val="1600"/>
              </a:spcBef>
              <a:spcAft>
                <a:spcPts val="0"/>
              </a:spcAft>
              <a:buNone/>
            </a:pPr>
            <a:r>
              <a:rPr lang="de" u="sng">
                <a:solidFill>
                  <a:schemeClr val="hlink"/>
                </a:solidFill>
                <a:hlinkClick r:id="rId4"/>
              </a:rPr>
              <a:t>https://spl-geschichte.univie.ac.at/service-beratung-kontakt/</a:t>
            </a:r>
            <a:br>
              <a:rPr lang="de" u="sng">
                <a:solidFill>
                  <a:schemeClr val="hlink"/>
                </a:solidFill>
                <a:hlinkClick r:id="rId4"/>
              </a:rPr>
            </a:br>
            <a:r>
              <a:rPr lang="de" u="sng">
                <a:solidFill>
                  <a:schemeClr val="hlink"/>
                </a:solidFill>
                <a:hlinkClick r:id="rId4"/>
              </a:rPr>
              <a:t>studienservicestelle/</a:t>
            </a:r>
            <a:endParaRPr/>
          </a:p>
          <a:p>
            <a:pPr marL="0" lvl="0" indent="0" algn="l" rtl="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Welche Bibliotheken gibt es?</a:t>
            </a:r>
            <a:endParaRPr/>
          </a:p>
          <a:p>
            <a:pPr marL="0" lvl="0" indent="0" algn="l" rtl="0">
              <a:spcBef>
                <a:spcPts val="0"/>
              </a:spcBef>
              <a:spcAft>
                <a:spcPts val="0"/>
              </a:spcAft>
              <a:buNone/>
            </a:pPr>
            <a:endParaRPr/>
          </a:p>
        </p:txBody>
      </p:sp>
      <p:sp>
        <p:nvSpPr>
          <p:cNvPr id="171" name="Google Shape;171;p31"/>
          <p:cNvSpPr txBox="1">
            <a:spLocks noGrp="1"/>
          </p:cNvSpPr>
          <p:nvPr>
            <p:ph type="body" idx="1"/>
          </p:nvPr>
        </p:nvSpPr>
        <p:spPr>
          <a:xfrm>
            <a:off x="311700" y="11631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Neben der Hauptbibliothek (</a:t>
            </a:r>
            <a:r>
              <a:rPr lang="de" u="sng">
                <a:solidFill>
                  <a:schemeClr val="hlink"/>
                </a:solidFill>
                <a:hlinkClick r:id="rId3"/>
              </a:rPr>
              <a:t>https://bibliothek.univie.ac.at/hauptbibliothek/</a:t>
            </a:r>
            <a:r>
              <a:rPr lang="de"/>
              <a:t>) gibt auf fast allen Instituten eine Fachbereichsbibliothek. Die der Studienrichtung Geschichte sind folgende:</a:t>
            </a:r>
            <a:endParaRPr/>
          </a:p>
          <a:p>
            <a:pPr marL="0" lvl="0" indent="0" algn="l" rtl="0">
              <a:spcBef>
                <a:spcPts val="1600"/>
              </a:spcBef>
              <a:spcAft>
                <a:spcPts val="0"/>
              </a:spcAft>
              <a:buNone/>
            </a:pPr>
            <a:r>
              <a:rPr lang="de" b="1"/>
              <a:t>IfG</a:t>
            </a:r>
            <a:r>
              <a:rPr lang="de"/>
              <a:t>: Institut für Geschichte </a:t>
            </a:r>
            <a:r>
              <a:rPr lang="de" u="sng">
                <a:solidFill>
                  <a:schemeClr val="hlink"/>
                </a:solidFill>
                <a:hlinkClick r:id="rId4"/>
              </a:rPr>
              <a:t>https://bibliothek.univie.ac.at/fb-geschichte/</a:t>
            </a:r>
            <a:br>
              <a:rPr lang="de"/>
            </a:br>
            <a:r>
              <a:rPr lang="de" b="1"/>
              <a:t>IfZG</a:t>
            </a:r>
            <a:r>
              <a:rPr lang="de"/>
              <a:t>: Institut für Zeitgeschichte </a:t>
            </a:r>
            <a:r>
              <a:rPr lang="de" u="sng">
                <a:solidFill>
                  <a:schemeClr val="hlink"/>
                </a:solidFill>
                <a:hlinkClick r:id="rId5"/>
              </a:rPr>
              <a:t>https://bibliothek.univie.ac.at/fb-zeitgeschichte/</a:t>
            </a:r>
            <a:br>
              <a:rPr lang="de"/>
            </a:br>
            <a:r>
              <a:rPr lang="de" b="1"/>
              <a:t>IOG</a:t>
            </a:r>
            <a:r>
              <a:rPr lang="de"/>
              <a:t>: Institut für Osteuropäische Geschichte: </a:t>
            </a:r>
            <a:r>
              <a:rPr lang="de" u="sng">
                <a:solidFill>
                  <a:schemeClr val="hlink"/>
                </a:solidFill>
                <a:hlinkClick r:id="rId6"/>
              </a:rPr>
              <a:t>https://bibliothek.univie.ac.at/fb-oeg-slawistik/</a:t>
            </a:r>
            <a:br>
              <a:rPr lang="de"/>
            </a:br>
            <a:r>
              <a:rPr lang="de" b="1"/>
              <a:t>WISO</a:t>
            </a:r>
            <a:r>
              <a:rPr lang="de"/>
              <a:t>: Institut für Wirtschafts- und Sozialgeschichte: </a:t>
            </a:r>
            <a:br>
              <a:rPr lang="de"/>
            </a:br>
            <a:r>
              <a:rPr lang="de"/>
              <a:t>integriert in die IfG Bib</a:t>
            </a:r>
            <a:br>
              <a:rPr lang="de"/>
            </a:br>
            <a:r>
              <a:rPr lang="de" b="1"/>
              <a:t>IÖG</a:t>
            </a:r>
            <a:r>
              <a:rPr lang="de"/>
              <a:t>: Institüt für Österreichische Geschichtsforschung: </a:t>
            </a:r>
            <a:r>
              <a:rPr lang="de" u="sng">
                <a:solidFill>
                  <a:schemeClr val="hlink"/>
                </a:solidFill>
                <a:hlinkClick r:id="rId7"/>
              </a:rPr>
              <a:t>https://bibliothek.univie.ac.at/fb-geschichtsforschung/</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Infoveranstaltung WiSe 2022/23 - Programm</a:t>
            </a:r>
            <a:endParaRPr dirty="0"/>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1950" algn="l" rtl="0">
              <a:lnSpc>
                <a:spcPct val="150000"/>
              </a:lnSpc>
              <a:spcBef>
                <a:spcPts val="0"/>
              </a:spcBef>
              <a:spcAft>
                <a:spcPts val="0"/>
              </a:spcAft>
              <a:buSzPts val="2100"/>
              <a:buChar char="●"/>
            </a:pPr>
            <a:r>
              <a:rPr lang="de" sz="2100" dirty="0"/>
              <a:t>Beratung und Vertretung</a:t>
            </a:r>
            <a:endParaRPr sz="2100" dirty="0"/>
          </a:p>
          <a:p>
            <a:pPr marL="457200" lvl="0" indent="-361950" algn="l" rtl="0">
              <a:lnSpc>
                <a:spcPct val="150000"/>
              </a:lnSpc>
              <a:spcBef>
                <a:spcPts val="0"/>
              </a:spcBef>
              <a:spcAft>
                <a:spcPts val="0"/>
              </a:spcAft>
              <a:buSzPts val="2100"/>
              <a:buChar char="●"/>
            </a:pPr>
            <a:r>
              <a:rPr lang="de" sz="2100" dirty="0"/>
              <a:t>Alles über dein Geschichtsstudium an der Uni Wien</a:t>
            </a:r>
            <a:endParaRPr sz="2100" dirty="0"/>
          </a:p>
          <a:p>
            <a:pPr marL="457200" lvl="0" indent="-361950" algn="l" rtl="0">
              <a:lnSpc>
                <a:spcPct val="150000"/>
              </a:lnSpc>
              <a:spcBef>
                <a:spcPts val="0"/>
              </a:spcBef>
              <a:spcAft>
                <a:spcPts val="0"/>
              </a:spcAft>
              <a:buSzPts val="2100"/>
              <a:buChar char="●"/>
            </a:pPr>
            <a:r>
              <a:rPr lang="de" sz="2100" dirty="0"/>
              <a:t>Die Besonderheiten des Lehramtsstudiums</a:t>
            </a:r>
            <a:endParaRPr sz="2100"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Wann muss ich die Lateinprüfung ablegen?</a:t>
            </a:r>
            <a:endParaRPr/>
          </a:p>
        </p:txBody>
      </p:sp>
      <p:sp>
        <p:nvSpPr>
          <p:cNvPr id="177" name="Google Shape;177;p32"/>
          <p:cNvSpPr txBox="1">
            <a:spLocks noGrp="1"/>
          </p:cNvSpPr>
          <p:nvPr>
            <p:ph type="body" idx="1"/>
          </p:nvPr>
        </p:nvSpPr>
        <p:spPr>
          <a:xfrm>
            <a:off x="311700" y="1089475"/>
            <a:ext cx="8520600" cy="347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Auszug aus dem Curriculum BA 2019:</a:t>
            </a:r>
            <a:br>
              <a:rPr lang="de"/>
            </a:br>
            <a:r>
              <a:rPr lang="de"/>
              <a:t>“Wenn Latein nicht bereits bei der Zulassung nachgewiesen werden kann, ist eine entsprechende Zusatzprüfung zu absolvieren. Empfohlen wird, diese Prüfung im Hinblick auf die Teilnahme an Guided Readings und Proseminaren vor Beginn der Module 5 und 6 zu absolvieren.”</a:t>
            </a:r>
            <a:br>
              <a:rPr lang="de"/>
            </a:br>
            <a:r>
              <a:rPr lang="de" i="1"/>
              <a:t>In der Praxis heißt das, dass die Lateinprüfung vor Abschluss der letzten Lehrveranstaltung absolviert sein muss. Die Uni Wien bietet eine Ergänzungsprüfung an, leider kann die Leistung nicht für das BA </a:t>
            </a:r>
            <a:br>
              <a:rPr lang="de" i="1"/>
            </a:br>
            <a:r>
              <a:rPr lang="de" i="1"/>
              <a:t>Studium angerechnet werden, weil sie als Voraussetzung für </a:t>
            </a:r>
            <a:br>
              <a:rPr lang="de" i="1"/>
            </a:br>
            <a:r>
              <a:rPr lang="de" i="1"/>
              <a:t>das Studium gilt.</a:t>
            </a:r>
            <a:br>
              <a:rPr lang="de"/>
            </a:br>
            <a:r>
              <a:rPr lang="de" u="sng">
                <a:solidFill>
                  <a:schemeClr val="hlink"/>
                </a:solidFill>
                <a:hlinkClick r:id="rId3"/>
              </a:rPr>
              <a:t>https://ssc-philkultur.univie.ac.at/studium/</a:t>
            </a:r>
            <a:br>
              <a:rPr lang="de" u="sng">
                <a:solidFill>
                  <a:schemeClr val="hlink"/>
                </a:solidFill>
                <a:hlinkClick r:id="rId3"/>
              </a:rPr>
            </a:br>
            <a:r>
              <a:rPr lang="de" u="sng">
                <a:solidFill>
                  <a:schemeClr val="hlink"/>
                </a:solidFill>
                <a:hlinkClick r:id="rId3"/>
              </a:rPr>
              <a:t>zusatz-und-ergaenzungspruefungen/</a:t>
            </a:r>
            <a:endParaRPr/>
          </a:p>
          <a:p>
            <a:pPr marL="0" lvl="0" indent="0" algn="l" rtl="0">
              <a:spcBef>
                <a:spcPts val="1600"/>
              </a:spcBef>
              <a:spcAft>
                <a:spcPts val="1600"/>
              </a:spcAft>
              <a:buNone/>
            </a:pPr>
            <a:br>
              <a:rPr lang="de"/>
            </a:b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Lehramt Geschichte</a:t>
            </a:r>
            <a:endParaRPr/>
          </a:p>
        </p:txBody>
      </p:sp>
      <p:sp>
        <p:nvSpPr>
          <p:cNvPr id="183" name="Google Shape;183;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Allgemeines Curriculum Lehramt:</a:t>
            </a:r>
            <a:endParaRPr/>
          </a:p>
          <a:p>
            <a:pPr marL="0" lvl="0" indent="0" algn="l" rtl="0">
              <a:spcBef>
                <a:spcPts val="1600"/>
              </a:spcBef>
              <a:spcAft>
                <a:spcPts val="0"/>
              </a:spcAft>
              <a:buNone/>
            </a:pPr>
            <a:r>
              <a:rPr lang="de" u="sng">
                <a:solidFill>
                  <a:schemeClr val="hlink"/>
                </a:solidFill>
                <a:hlinkClick r:id="rId3"/>
              </a:rPr>
              <a:t>https://senat.univie.ac.at/fileadmin/user_upload/s_senat/konsolidiert_Lehramt/Allgemeines_Curriculum_BA_Lehramt.pdf</a:t>
            </a:r>
            <a:endParaRPr/>
          </a:p>
          <a:p>
            <a:pPr marL="0" lvl="0" indent="0" algn="l" rtl="0">
              <a:spcBef>
                <a:spcPts val="1600"/>
              </a:spcBef>
              <a:spcAft>
                <a:spcPts val="0"/>
              </a:spcAft>
              <a:buNone/>
            </a:pPr>
            <a:r>
              <a:rPr lang="de"/>
              <a:t>Teilcurriculum Geschichte, Sozialkunde und Politische Bildung:</a:t>
            </a:r>
            <a:endParaRPr/>
          </a:p>
          <a:p>
            <a:pPr marL="0" lvl="0" indent="0" algn="l" rtl="0">
              <a:spcBef>
                <a:spcPts val="1600"/>
              </a:spcBef>
              <a:spcAft>
                <a:spcPts val="1600"/>
              </a:spcAft>
              <a:buNone/>
            </a:pPr>
            <a:r>
              <a:rPr lang="de" u="sng">
                <a:solidFill>
                  <a:schemeClr val="hlink"/>
                </a:solidFill>
                <a:hlinkClick r:id="rId4"/>
              </a:rPr>
              <a:t>https://senat.univie.ac.at/fileadmin/user_upload/s_senat/konsolidiert_Lehramt/</a:t>
            </a:r>
            <a:br>
              <a:rPr lang="de" u="sng">
                <a:solidFill>
                  <a:schemeClr val="hlink"/>
                </a:solidFill>
                <a:hlinkClick r:id="rId4"/>
              </a:rPr>
            </a:br>
            <a:r>
              <a:rPr lang="de" u="sng">
                <a:solidFill>
                  <a:schemeClr val="hlink"/>
                </a:solidFill>
                <a:hlinkClick r:id="rId4"/>
              </a:rPr>
              <a:t>Teilcurriculum_Geschichte__Sozialkunde_</a:t>
            </a:r>
            <a:br>
              <a:rPr lang="de" u="sng">
                <a:solidFill>
                  <a:schemeClr val="hlink"/>
                </a:solidFill>
                <a:hlinkClick r:id="rId4"/>
              </a:rPr>
            </a:br>
            <a:r>
              <a:rPr lang="de" u="sng">
                <a:solidFill>
                  <a:schemeClr val="hlink"/>
                </a:solidFill>
                <a:hlinkClick r:id="rId4"/>
              </a:rPr>
              <a:t>und_Politsche_Bildung_BA_Lehramt.pdf</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LA: Wahlregel UF GP 03</a:t>
            </a:r>
            <a:endParaRPr dirty="0"/>
          </a:p>
        </p:txBody>
      </p:sp>
      <p:sp>
        <p:nvSpPr>
          <p:cNvPr id="189" name="Google Shape;189;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Die Module bestehen aus einer Vorlesung, einem Guided Reading, einem Guided Reading oder Exkursion und einem Proseminar. </a:t>
            </a:r>
            <a:endParaRPr dirty="0"/>
          </a:p>
          <a:p>
            <a:pPr marL="0" lvl="0" indent="0" algn="l" rtl="0">
              <a:spcBef>
                <a:spcPts val="1600"/>
              </a:spcBef>
              <a:spcAft>
                <a:spcPts val="1600"/>
              </a:spcAft>
              <a:buNone/>
            </a:pPr>
            <a:r>
              <a:rPr lang="de" dirty="0"/>
              <a:t>Drei dieser Lehrveranstaltungen müssen in den Aspekten Österreichische Geschichte 1, Österreichische Geschichte 2 und Wirtschafts- und Sozialgeschichte abgelegt werden. Dabei können aber auch zwei Pflichtmodule kombiniert werden (z.B. ÖG I u</a:t>
            </a:r>
            <a:r>
              <a:rPr lang="de-AT" dirty="0" err="1"/>
              <a:t>nd</a:t>
            </a:r>
            <a:r>
              <a:rPr lang="de" dirty="0"/>
              <a:t> WiSo).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de"/>
              <a:t>Willkommen auf der </a:t>
            </a:r>
            <a:br>
              <a:rPr lang="de"/>
            </a:br>
            <a:r>
              <a:rPr lang="de"/>
              <a:t>Uni Wien!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Beratung</a:t>
            </a:r>
            <a:endParaRPr/>
          </a:p>
        </p:txBody>
      </p:sp>
      <p:sp>
        <p:nvSpPr>
          <p:cNvPr id="72" name="Google Shape;72;p15"/>
          <p:cNvSpPr txBox="1">
            <a:spLocks noGrp="1"/>
          </p:cNvSpPr>
          <p:nvPr>
            <p:ph type="body" idx="1"/>
          </p:nvPr>
        </p:nvSpPr>
        <p:spPr>
          <a:xfrm>
            <a:off x="598500" y="1152475"/>
            <a:ext cx="8233800" cy="3747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400" dirty="0">
                <a:solidFill>
                  <a:schemeClr val="dk1"/>
                </a:solidFill>
              </a:rPr>
              <a:t>Beratungszeiten im Wintersemester:</a:t>
            </a:r>
            <a:endParaRPr sz="1400" dirty="0">
              <a:solidFill>
                <a:schemeClr val="dk1"/>
              </a:solidFill>
            </a:endParaRPr>
          </a:p>
          <a:p>
            <a:pPr marL="457200" lvl="0" indent="-317500" algn="l" rtl="0">
              <a:lnSpc>
                <a:spcPct val="100000"/>
              </a:lnSpc>
              <a:spcBef>
                <a:spcPts val="1200"/>
              </a:spcBef>
              <a:spcAft>
                <a:spcPts val="0"/>
              </a:spcAft>
              <a:buClr>
                <a:schemeClr val="dk1"/>
              </a:buClr>
              <a:buSzPts val="1400"/>
              <a:buChar char="●"/>
            </a:pPr>
            <a:r>
              <a:rPr lang="de-AT" sz="1400" dirty="0">
                <a:solidFill>
                  <a:schemeClr val="dk1"/>
                </a:solidFill>
                <a:hlinkClick r:id="rId3"/>
              </a:rPr>
              <a:t>https://strv-geschichte.univie.ac.at/beratung/</a:t>
            </a:r>
            <a:endParaRPr sz="1400" dirty="0">
              <a:solidFill>
                <a:schemeClr val="dk1"/>
              </a:solidFill>
            </a:endParaRPr>
          </a:p>
          <a:p>
            <a:pPr marL="0" lvl="0" indent="0" algn="l" rtl="0">
              <a:lnSpc>
                <a:spcPct val="115000"/>
              </a:lnSpc>
              <a:spcBef>
                <a:spcPts val="1200"/>
              </a:spcBef>
              <a:spcAft>
                <a:spcPts val="800"/>
              </a:spcAft>
              <a:buNone/>
            </a:pPr>
            <a:r>
              <a:rPr lang="de" sz="1400" dirty="0">
                <a:solidFill>
                  <a:schemeClr val="dk1"/>
                </a:solidFill>
              </a:rPr>
              <a:t>Mail: </a:t>
            </a:r>
            <a:r>
              <a:rPr lang="de" sz="1400" u="sng" dirty="0">
                <a:solidFill>
                  <a:schemeClr val="hlink"/>
                </a:solidFill>
                <a:hlinkClick r:id="rId4"/>
              </a:rPr>
              <a:t>strv.geschichte@oeh.univie.ac.at</a:t>
            </a:r>
            <a:br>
              <a:rPr lang="de" sz="1400" dirty="0">
                <a:solidFill>
                  <a:schemeClr val="dk1"/>
                </a:solidFill>
              </a:rPr>
            </a:br>
            <a:r>
              <a:rPr lang="de" sz="1400" dirty="0">
                <a:solidFill>
                  <a:schemeClr val="dk1"/>
                </a:solidFill>
              </a:rPr>
              <a:t>Jitsi: </a:t>
            </a:r>
            <a:r>
              <a:rPr lang="de" sz="1400" u="sng" dirty="0">
                <a:solidFill>
                  <a:schemeClr val="hlink"/>
                </a:solidFill>
                <a:hlinkClick r:id="rId5"/>
              </a:rPr>
              <a:t>https://jm01.univie.ac.at/BeratungStRVGeschichte</a:t>
            </a:r>
            <a:br>
              <a:rPr lang="de" sz="1400" dirty="0"/>
            </a:br>
            <a:r>
              <a:rPr lang="de" sz="1400" dirty="0">
                <a:solidFill>
                  <a:schemeClr val="dk1"/>
                </a:solidFill>
              </a:rPr>
              <a:t>Tel: +43-1-4277-19680</a:t>
            </a:r>
            <a:br>
              <a:rPr lang="de" sz="1400" dirty="0"/>
            </a:br>
            <a:r>
              <a:rPr lang="de" sz="1400" u="sng" dirty="0">
                <a:solidFill>
                  <a:srgbClr val="0563C1"/>
                </a:solidFill>
                <a:hlinkClick r:id="rId6">
                  <a:extLst>
                    <a:ext uri="{A12FA001-AC4F-418D-AE19-62706E023703}">
                      <ahyp:hlinkClr xmlns:ahyp="http://schemas.microsoft.com/office/drawing/2018/hyperlinkcolor" val="tx"/>
                    </a:ext>
                  </a:extLst>
                </a:hlinkClick>
              </a:rPr>
              <a:t>https://strv-geschichte.univie.ac.at/</a:t>
            </a:r>
            <a:r>
              <a:rPr lang="de" sz="1400" dirty="0"/>
              <a:t> </a:t>
            </a:r>
          </a:p>
          <a:p>
            <a:pPr marL="0" lvl="0" indent="0" algn="l" rtl="0">
              <a:lnSpc>
                <a:spcPct val="115000"/>
              </a:lnSpc>
              <a:spcBef>
                <a:spcPts val="1200"/>
              </a:spcBef>
              <a:spcAft>
                <a:spcPts val="800"/>
              </a:spcAft>
              <a:buNone/>
            </a:pPr>
            <a:br>
              <a:rPr lang="de" sz="1400" dirty="0"/>
            </a:br>
            <a:r>
              <a:rPr lang="de" sz="1400" u="sng" dirty="0">
                <a:solidFill>
                  <a:srgbClr val="0563C1"/>
                </a:solidFill>
                <a:hlinkClick r:id="rId7">
                  <a:extLst>
                    <a:ext uri="{A12FA001-AC4F-418D-AE19-62706E023703}">
                      <ahyp:hlinkClr xmlns:ahyp="http://schemas.microsoft.com/office/drawing/2018/hyperlinkcolor" val="tx"/>
                    </a:ext>
                  </a:extLst>
                </a:hlinkClick>
              </a:rPr>
              <a:t>https://www.facebook.com/iggeschichteuniwien</a:t>
            </a:r>
            <a:br>
              <a:rPr lang="de" sz="1400" dirty="0">
                <a:solidFill>
                  <a:srgbClr val="000000"/>
                </a:solidFill>
              </a:rPr>
            </a:br>
            <a:r>
              <a:rPr lang="de" sz="1400" dirty="0">
                <a:solidFill>
                  <a:srgbClr val="000000"/>
                </a:solidFill>
              </a:rPr>
              <a:t>Instagram: @iggeschichteuniwien</a:t>
            </a:r>
            <a:endParaRPr sz="1400" u="sng" dirty="0">
              <a:solidFill>
                <a:srgbClr val="0563C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KORA (Kommunikationsraum)</a:t>
            </a:r>
            <a:endParaRPr/>
          </a:p>
        </p:txBody>
      </p:sp>
      <p:sp>
        <p:nvSpPr>
          <p:cNvPr id="78" name="Google Shape;78;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Das Kora ist der Gemeinschaftsraum und gleichzeitig Büro der StRV. Hier könnt ihr zu den Beratungszeiten persönlich vorbeikommen, Essen, Kaffee trinken, Kühlschrank und Mikrowelle benutzen, Sticker und Infomaterial mitnehmen sowie ohne Konsumzwang entspannen.</a:t>
            </a:r>
            <a:endParaRPr/>
          </a:p>
          <a:p>
            <a:pPr marL="0" lvl="0" indent="0" algn="l" rtl="0">
              <a:spcBef>
                <a:spcPts val="1600"/>
              </a:spcBef>
              <a:spcAft>
                <a:spcPts val="0"/>
              </a:spcAft>
              <a:buNone/>
            </a:pPr>
            <a:r>
              <a:rPr lang="de"/>
              <a:t>Derzeit bitte nur mit Maske kommen, um ein sicheres Miteinander zu gewährleisten. </a:t>
            </a:r>
            <a:endParaRPr/>
          </a:p>
          <a:p>
            <a:pPr marL="0" lvl="0" indent="0" algn="l" rtl="0">
              <a:spcBef>
                <a:spcPts val="1600"/>
              </a:spcBef>
              <a:spcAft>
                <a:spcPts val="0"/>
              </a:spcAft>
              <a:buNone/>
            </a:pPr>
            <a:endParaRPr/>
          </a:p>
          <a:p>
            <a:pPr marL="0" lvl="0" indent="0" algn="l" rtl="0">
              <a:spcBef>
                <a:spcPts val="1600"/>
              </a:spcBef>
              <a:spcAft>
                <a:spcPts val="1600"/>
              </a:spcAft>
              <a:buNone/>
            </a:pPr>
            <a:r>
              <a:rPr lang="de" b="1"/>
              <a:t>Wo? </a:t>
            </a:r>
            <a:r>
              <a:rPr lang="de"/>
              <a:t>Hauptgebäude, Stiege 12, Hochparterre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5" name="Google Shape;85;p17"/>
          <p:cNvPicPr preferRelativeResize="0"/>
          <p:nvPr/>
        </p:nvPicPr>
        <p:blipFill rotWithShape="1">
          <a:blip r:embed="rId3">
            <a:alphaModFix/>
          </a:blip>
          <a:srcRect l="11888" t="7591" r="10759" b="11220"/>
          <a:stretch/>
        </p:blipFill>
        <p:spPr>
          <a:xfrm>
            <a:off x="248325" y="76125"/>
            <a:ext cx="8583975" cy="4991224"/>
          </a:xfrm>
          <a:prstGeom prst="rect">
            <a:avLst/>
          </a:prstGeom>
          <a:noFill/>
          <a:ln>
            <a:noFill/>
          </a:ln>
        </p:spPr>
      </p:pic>
      <p:sp>
        <p:nvSpPr>
          <p:cNvPr id="86" name="Google Shape;86;p17"/>
          <p:cNvSpPr/>
          <p:nvPr/>
        </p:nvSpPr>
        <p:spPr>
          <a:xfrm>
            <a:off x="5218200" y="579775"/>
            <a:ext cx="1291200" cy="572700"/>
          </a:xfrm>
          <a:prstGeom prst="ellipse">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Vertretungsarbeit</a:t>
            </a:r>
            <a:endParaRPr/>
          </a:p>
        </p:txBody>
      </p:sp>
      <p:sp>
        <p:nvSpPr>
          <p:cNvPr id="92" name="Google Shape;92;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Solltet ihr Probleme mit Lehrenden bekommen sind wir eure erste Anlaufstelle. Wir sind komplett unabhängig von der Uni Wien und eure Anfragen werden streng vertraulich behandelt!</a:t>
            </a:r>
            <a:endParaRPr/>
          </a:p>
          <a:p>
            <a:pPr marL="0" lvl="0" indent="0" algn="l" rtl="0">
              <a:spcBef>
                <a:spcPts val="1600"/>
              </a:spcBef>
              <a:spcAft>
                <a:spcPts val="0"/>
              </a:spcAft>
              <a:buNone/>
            </a:pPr>
            <a:r>
              <a:rPr lang="de"/>
              <a:t>Die Universität und ihre Institute sind selbstverwaltet. Dabei haben die Lehrenden, Studierenden und das Personal eine Stimme. Wir vertreten euch in diesen Gremien und versuchen die Uni in eurem und unserem Sinne mitzugestalten!</a:t>
            </a:r>
            <a:endParaRPr/>
          </a:p>
          <a:p>
            <a:pPr marL="0" lvl="0" indent="0" algn="l" rtl="0">
              <a:spcBef>
                <a:spcPts val="1600"/>
              </a:spcBef>
              <a:spcAft>
                <a:spcPts val="0"/>
              </a:spcAft>
              <a:buNone/>
            </a:pPr>
            <a:r>
              <a:rPr lang="de"/>
              <a:t>Einen Überblick über unsere Gremienarbeit erhält ihr hier:</a:t>
            </a:r>
            <a:endParaRPr/>
          </a:p>
          <a:p>
            <a:pPr marL="0" lvl="0" indent="0" algn="l" rtl="0">
              <a:spcBef>
                <a:spcPts val="1600"/>
              </a:spcBef>
              <a:spcAft>
                <a:spcPts val="1600"/>
              </a:spcAft>
              <a:buNone/>
            </a:pPr>
            <a:r>
              <a:rPr lang="de" u="sng">
                <a:solidFill>
                  <a:srgbClr val="0563C1"/>
                </a:solidFill>
                <a:hlinkClick r:id="rId3">
                  <a:extLst>
                    <a:ext uri="{A12FA001-AC4F-418D-AE19-62706E023703}">
                      <ahyp:hlinkClr xmlns:ahyp="http://schemas.microsoft.com/office/drawing/2018/hyperlinkcolor" val="tx"/>
                    </a:ext>
                  </a:extLst>
                </a:hlinkClick>
              </a:rPr>
              <a:t>https://strv-geschichte.univie.ac.at/taetigkeitsberichte/</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Die IG Geschichte</a:t>
            </a:r>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Offen: Ihr könnt mitmachen! </a:t>
            </a:r>
            <a:r>
              <a:rPr lang="de" sz="1200" dirty="0"/>
              <a:t>Bitte schreibt vorher eine Mail, wenn ihr vorbeischauen wollt!</a:t>
            </a:r>
            <a:endParaRPr sz="1200" dirty="0"/>
          </a:p>
          <a:p>
            <a:pPr marL="0" lvl="0" indent="0" algn="l" rtl="0">
              <a:spcBef>
                <a:spcPts val="1600"/>
              </a:spcBef>
              <a:spcAft>
                <a:spcPts val="0"/>
              </a:spcAft>
              <a:buNone/>
            </a:pPr>
            <a:r>
              <a:rPr lang="de" dirty="0"/>
              <a:t>Basisdemokratisch!</a:t>
            </a:r>
            <a:br>
              <a:rPr lang="de" dirty="0"/>
            </a:br>
            <a:r>
              <a:rPr lang="de" dirty="0"/>
              <a:t>-&gt; Wöchentliche Plena am in Präsenz oder bei Bedarf hybrid: </a:t>
            </a:r>
            <a:r>
              <a:rPr lang="de-AT" dirty="0">
                <a:hlinkClick r:id="rId3"/>
              </a:rPr>
              <a:t>https://strv-geschichte.univie.ac.at/studienvertretung-die-basics/plenum/</a:t>
            </a:r>
            <a:endParaRPr lang="de-AT" dirty="0"/>
          </a:p>
          <a:p>
            <a:pPr marL="0" lvl="0" indent="0" algn="l" rtl="0">
              <a:spcBef>
                <a:spcPts val="1600"/>
              </a:spcBef>
              <a:spcAft>
                <a:spcPts val="0"/>
              </a:spcAft>
              <a:buNone/>
            </a:pPr>
            <a:r>
              <a:rPr lang="de" dirty="0"/>
              <a:t>https://jm01.univie.ac.at/PlenumStRVGeschichte</a:t>
            </a:r>
            <a:endParaRPr dirty="0"/>
          </a:p>
          <a:p>
            <a:pPr marL="0" lvl="0" indent="0" algn="l" rtl="0">
              <a:spcBef>
                <a:spcPts val="1600"/>
              </a:spcBef>
              <a:spcAft>
                <a:spcPts val="0"/>
              </a:spcAft>
              <a:buNone/>
            </a:pPr>
            <a:r>
              <a:rPr lang="de" dirty="0"/>
              <a:t>Feministisch, Antifaschistisch, Antrassistisch, Antiheteronormativ, Emanzipatorisch, Undogmatisch</a:t>
            </a:r>
            <a:endParaRPr dirty="0"/>
          </a:p>
          <a:p>
            <a:pPr marL="0" lvl="0" indent="0" algn="l" rtl="0">
              <a:spcBef>
                <a:spcPts val="1600"/>
              </a:spcBef>
              <a:spcAft>
                <a:spcPts val="0"/>
              </a:spcAft>
              <a:buNone/>
            </a:pPr>
            <a:r>
              <a:rPr lang="de" u="sng" dirty="0">
                <a:solidFill>
                  <a:schemeClr val="hlink"/>
                </a:solidFill>
                <a:hlinkClick r:id="rId4"/>
              </a:rPr>
              <a:t>https://strv-geschichte.univie.ac.at/ig-geschichte/</a:t>
            </a:r>
            <a:endParaRPr dirty="0"/>
          </a:p>
          <a:p>
            <a:pPr marL="0" lvl="0" indent="0" algn="l" rtl="0">
              <a:spcBef>
                <a:spcPts val="1600"/>
              </a:spcBef>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Was ist das Mentoring Programm?</a:t>
            </a:r>
            <a:endParaRPr/>
          </a:p>
          <a:p>
            <a:pPr marL="0" lvl="0" indent="0" algn="l" rtl="0">
              <a:spcBef>
                <a:spcPts val="0"/>
              </a:spcBef>
              <a:spcAft>
                <a:spcPts val="0"/>
              </a:spcAft>
              <a:buNone/>
            </a:pPr>
            <a:endParaRPr/>
          </a:p>
        </p:txBody>
      </p:sp>
      <p:sp>
        <p:nvSpPr>
          <p:cNvPr id="104" name="Google Shape;104;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Anfang des Semesters sendet die SPL 7 die Teilnahme am Peer-Mentoring Programm aus. Dabei handelt es sich um eine freiwillige, wöchentliche Begleitung die euch mit anderen Studierenden bekannt macht und euch hilft die Orientierung auf der Uni zu finden. Ihr könnt euch dazu jederzeit anmelden indem ihr auf die Mail der SPL antwortet.</a:t>
            </a:r>
            <a:endParaRPr dirty="0"/>
          </a:p>
          <a:p>
            <a:pPr marL="0" lvl="0" indent="0" algn="l" rtl="0">
              <a:spcBef>
                <a:spcPts val="1600"/>
              </a:spcBef>
              <a:spcAft>
                <a:spcPts val="0"/>
              </a:spcAft>
              <a:buNone/>
            </a:pPr>
            <a:r>
              <a:rPr lang="de" u="sng" dirty="0">
                <a:solidFill>
                  <a:schemeClr val="hlink"/>
                </a:solidFill>
                <a:hlinkClick r:id="rId3"/>
              </a:rPr>
              <a:t>https://spl-geschichte.univie.ac.at/studium/peer-mentoring-geschichte/</a:t>
            </a:r>
            <a:endParaRPr dirty="0"/>
          </a:p>
          <a:p>
            <a:pPr marL="0" lvl="0" indent="0" algn="l" rtl="0">
              <a:spcBef>
                <a:spcPts val="16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Wer vertritt meine Interessen an der Uni?</a:t>
            </a:r>
            <a:endParaRPr/>
          </a:p>
          <a:p>
            <a:pPr marL="0" lvl="0" indent="0" algn="l" rtl="0">
              <a:spcBef>
                <a:spcPts val="0"/>
              </a:spcBef>
              <a:spcAft>
                <a:spcPts val="0"/>
              </a:spcAft>
              <a:buNone/>
            </a:pPr>
            <a:endParaRPr/>
          </a:p>
        </p:txBody>
      </p:sp>
      <p:sp>
        <p:nvSpPr>
          <p:cNvPr id="110" name="Google Shape;110;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b="1"/>
              <a:t>Studienrichtungsvertretung Geschichte:</a:t>
            </a:r>
            <a:br>
              <a:rPr lang="de"/>
            </a:br>
            <a:r>
              <a:rPr lang="de" u="sng">
                <a:solidFill>
                  <a:schemeClr val="hlink"/>
                </a:solidFill>
                <a:hlinkClick r:id="rId3"/>
              </a:rPr>
              <a:t>https://www.facebook.com/iggeschichteuniwien</a:t>
            </a:r>
            <a:br>
              <a:rPr lang="de"/>
            </a:br>
            <a:r>
              <a:rPr lang="de" u="sng">
                <a:solidFill>
                  <a:schemeClr val="hlink"/>
                </a:solidFill>
                <a:hlinkClick r:id="rId4"/>
              </a:rPr>
              <a:t>https://strv-geschichte.univie.ac.at/news/</a:t>
            </a:r>
            <a:br>
              <a:rPr lang="de"/>
            </a:br>
            <a:r>
              <a:rPr lang="de"/>
              <a:t>Instagram: @iggeschichteuniwien</a:t>
            </a:r>
            <a:endParaRPr/>
          </a:p>
          <a:p>
            <a:pPr marL="0" lvl="0" indent="0" algn="l" rtl="0">
              <a:spcBef>
                <a:spcPts val="1600"/>
              </a:spcBef>
              <a:spcAft>
                <a:spcPts val="0"/>
              </a:spcAft>
              <a:buNone/>
            </a:pPr>
            <a:r>
              <a:rPr lang="de" b="1"/>
              <a:t>Universitätsvertretung ÖH Uni Wien</a:t>
            </a:r>
            <a:br>
              <a:rPr lang="de"/>
            </a:br>
            <a:r>
              <a:rPr lang="de" u="sng">
                <a:solidFill>
                  <a:schemeClr val="hlink"/>
                </a:solidFill>
                <a:hlinkClick r:id="rId5"/>
              </a:rPr>
              <a:t>https://www.oeh.univie.ac.at/</a:t>
            </a:r>
            <a:endParaRPr/>
          </a:p>
          <a:p>
            <a:pPr marL="0" lvl="0" indent="0" algn="l" rtl="0">
              <a:spcBef>
                <a:spcPts val="1600"/>
              </a:spcBef>
              <a:spcAft>
                <a:spcPts val="0"/>
              </a:spcAft>
              <a:buNone/>
            </a:pPr>
            <a:r>
              <a:rPr lang="de" b="1"/>
              <a:t>Bundesvertretung</a:t>
            </a:r>
            <a:br>
              <a:rPr lang="de"/>
            </a:br>
            <a:r>
              <a:rPr lang="de" u="sng">
                <a:solidFill>
                  <a:schemeClr val="hlink"/>
                </a:solidFill>
                <a:hlinkClick r:id="rId6"/>
              </a:rPr>
              <a:t>https://www.oeh.ac.at/die-bundesvertretung</a:t>
            </a: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1634</Words>
  <Application>Microsoft Office PowerPoint</Application>
  <PresentationFormat>Bildschirmpräsentation (16:9)</PresentationFormat>
  <Paragraphs>103</Paragraphs>
  <Slides>23</Slides>
  <Notes>23</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23</vt:i4>
      </vt:variant>
    </vt:vector>
  </HeadingPairs>
  <TitlesOfParts>
    <vt:vector size="25" baseType="lpstr">
      <vt:lpstr>Arial</vt:lpstr>
      <vt:lpstr>Simple Light</vt:lpstr>
      <vt:lpstr>Infoveranstaltung  Wintersemester 2022/23</vt:lpstr>
      <vt:lpstr>Infoveranstaltung WiSe 2022/23 - Programm</vt:lpstr>
      <vt:lpstr>Beratung</vt:lpstr>
      <vt:lpstr>KORA (Kommunikationsraum)</vt:lpstr>
      <vt:lpstr>PowerPoint-Präsentation</vt:lpstr>
      <vt:lpstr>Vertretungsarbeit</vt:lpstr>
      <vt:lpstr>Die IG Geschichte</vt:lpstr>
      <vt:lpstr>Was ist das Mentoring Programm? </vt:lpstr>
      <vt:lpstr>Wer vertritt meine Interessen an der Uni? </vt:lpstr>
      <vt:lpstr>Wo kann ich mit meinen Problemen hingehen?</vt:lpstr>
      <vt:lpstr>Wie meldet eins sich für Lehrveranstaltungen an?</vt:lpstr>
      <vt:lpstr>Was mache ich wenn ich nicht in eine Veranstaltung rein komme? </vt:lpstr>
      <vt:lpstr>Was bedeuten die Kürzel (VO, UE, PS, SE, STEOP) im Vorlesungsverzeichnis, wie unterscheiden sich die Veranstaltungstypen und was sind “prüfungsimmanente” Veranstaltungen? </vt:lpstr>
      <vt:lpstr>Was bedeutet hybride oder online Lehre?</vt:lpstr>
      <vt:lpstr>Was ist ein Curriculum? </vt:lpstr>
      <vt:lpstr>Was ist der empfohlene Studienpfad und wo finde ich ihn? </vt:lpstr>
      <vt:lpstr>Erweiterungscurricula</vt:lpstr>
      <vt:lpstr>Was ist eine Studienprogrammleitung und was ist die Studienservicestelle? </vt:lpstr>
      <vt:lpstr>Welche Bibliotheken gibt es? </vt:lpstr>
      <vt:lpstr>Wann muss ich die Lateinprüfung ablegen?</vt:lpstr>
      <vt:lpstr>Lehramt Geschichte</vt:lpstr>
      <vt:lpstr>LA: Wahlregel UF GP 03</vt:lpstr>
      <vt:lpstr>Willkommen auf der  Uni Wien!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Infoveranstaltung  Wintersemester 2022/23</dc:title>
  <cp:lastModifiedBy>1rptym7xl2@univie.onmicrosoft.com</cp:lastModifiedBy>
  <cp:revision>3</cp:revision>
  <dcterms:modified xsi:type="dcterms:W3CDTF">2022-09-28T13:38:29Z</dcterms:modified>
</cp:coreProperties>
</file>